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2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81" r:id="rId20"/>
    <p:sldId id="282" r:id="rId21"/>
    <p:sldId id="262" r:id="rId22"/>
    <p:sldId id="263" r:id="rId23"/>
    <p:sldId id="264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0"/>
    <p:restoredTop sz="94695"/>
  </p:normalViewPr>
  <p:slideViewPr>
    <p:cSldViewPr snapToGrid="0" snapToObjects="1">
      <p:cViewPr>
        <p:scale>
          <a:sx n="112" d="100"/>
          <a:sy n="112" d="100"/>
        </p:scale>
        <p:origin x="8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3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7D925-ACBC-A942-AEA8-AF2DA2D0E5F6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8C058-0722-5846-9CCC-2E4F26A6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PC -&gt; </a:t>
            </a:r>
            <a:r>
              <a:rPr lang="cs-CZ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1977 </a:t>
            </a:r>
            <a:r>
              <a:rPr lang="cs-CZ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cs-CZ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lisa</a:t>
            </a:r>
            <a:r>
              <a:rPr lang="cs-CZ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en-US" baseline="0" dirty="0" smtClean="0"/>
              <a:t>, Internet, OO, Cloud services -&gt;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</a:t>
            </a:r>
            <a:r>
              <a:rPr lang="en-US" baseline="0" dirty="0" smtClean="0"/>
              <a:t>, smartphone -&gt;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</a:t>
            </a:r>
            <a:r>
              <a:rPr lang="en-US" baseline="0" dirty="0" smtClean="0"/>
              <a:t>, tablet-&gt; 2010 </a:t>
            </a:r>
            <a:r>
              <a:rPr lang="en-US" baseline="0" dirty="0" err="1" smtClean="0"/>
              <a:t>ipad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-&gt;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1991, 1991 WWW, ARPANET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1968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lots of things at the very end.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 number of devices that appear, number of things connected to the internet.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library operating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8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0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342800"/>
          </a:xfrm>
        </p:spPr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2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1342800"/>
          </a:xfrm>
        </p:spPr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3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6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4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607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OS Design When the OS Cannot Be Trusted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Adrien Ghosn </a:t>
            </a:r>
            <a:r>
              <a:rPr lang="mr-IN" dirty="0" smtClean="0"/>
              <a:t>–</a:t>
            </a:r>
            <a:r>
              <a:rPr lang="en-US" dirty="0" smtClean="0"/>
              <a:t> Candidacy Exam</a:t>
            </a:r>
          </a:p>
          <a:p>
            <a:r>
              <a:rPr lang="en-US" dirty="0" smtClean="0"/>
              <a:t>29.06.2017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70" y="4644390"/>
            <a:ext cx="2080260" cy="9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/>
              <a:t>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" y="1610360"/>
            <a:ext cx="3432048" cy="5035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80" y="1610360"/>
            <a:ext cx="3529584" cy="503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5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60575"/>
          </a:xfrm>
        </p:spPr>
        <p:txBody>
          <a:bodyPr/>
          <a:lstStyle/>
          <a:p>
            <a:r>
              <a:rPr lang="en-US" dirty="0" smtClean="0"/>
              <a:t>Secure Bindings</a:t>
            </a:r>
          </a:p>
          <a:p>
            <a:pPr lvl="1"/>
            <a:r>
              <a:rPr lang="en-US" dirty="0" smtClean="0"/>
              <a:t>Hardware.</a:t>
            </a:r>
          </a:p>
          <a:p>
            <a:pPr lvl="1"/>
            <a:r>
              <a:rPr lang="en-US" dirty="0" smtClean="0"/>
              <a:t>Software.</a:t>
            </a:r>
          </a:p>
          <a:p>
            <a:pPr lvl="1"/>
            <a:r>
              <a:rPr lang="en-US" dirty="0" smtClean="0"/>
              <a:t>Code Download.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83385"/>
          </a:xfrm>
        </p:spPr>
        <p:txBody>
          <a:bodyPr/>
          <a:lstStyle/>
          <a:p>
            <a:r>
              <a:rPr lang="en-US" dirty="0"/>
              <a:t>Access time checks</a:t>
            </a:r>
          </a:p>
          <a:p>
            <a:endParaRPr lang="en-US" dirty="0"/>
          </a:p>
          <a:p>
            <a:r>
              <a:rPr lang="en-US" dirty="0"/>
              <a:t>Revocation </a:t>
            </a:r>
            <a:r>
              <a:rPr lang="en-US" dirty="0" smtClean="0"/>
              <a:t>protocol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1027"/>
            <a:ext cx="8749426" cy="24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Discussion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Efficient.</a:t>
            </a:r>
          </a:p>
          <a:p>
            <a:endParaRPr lang="en-US" dirty="0"/>
          </a:p>
          <a:p>
            <a:r>
              <a:rPr lang="en-US" dirty="0" smtClean="0"/>
              <a:t>Clear separation between host/guest.</a:t>
            </a:r>
          </a:p>
          <a:p>
            <a:endParaRPr lang="en-US" dirty="0"/>
          </a:p>
          <a:p>
            <a:r>
              <a:rPr lang="en-US" dirty="0" smtClean="0"/>
              <a:t>Close to cloud logic.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Heterogeneous hardware makes it unpractical.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 smtClean="0">
                <a:solidFill>
                  <a:schemeClr val="accent2"/>
                </a:solidFill>
              </a:rPr>
              <a:t>Virtualization!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0" y="4636923"/>
            <a:ext cx="3084830" cy="22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8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Unikernels</a:t>
            </a:r>
            <a:r>
              <a:rPr lang="en-US" dirty="0" smtClean="0"/>
              <a:t> &amp; The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Library operating system, Virtualization, High-level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Problem</a:t>
            </a:r>
            <a:r>
              <a:rPr lang="en-US" dirty="0" smtClean="0"/>
              <a:t>: </a:t>
            </a:r>
            <a:r>
              <a:rPr lang="en-US" i="1" dirty="0" smtClean="0"/>
              <a:t>Single-purpose</a:t>
            </a:r>
            <a:r>
              <a:rPr lang="en-US" dirty="0" smtClean="0"/>
              <a:t> </a:t>
            </a:r>
            <a:r>
              <a:rPr lang="en-US" i="1" dirty="0" smtClean="0"/>
              <a:t>VMs deployed in the cloud are not specialized!</a:t>
            </a:r>
          </a:p>
          <a:p>
            <a:endParaRPr lang="en-US" i="1" dirty="0" smtClean="0"/>
          </a:p>
          <a:p>
            <a:r>
              <a:rPr lang="en-US" dirty="0" smtClean="0"/>
              <a:t>Ad-hoc configuration.</a:t>
            </a:r>
          </a:p>
          <a:p>
            <a:endParaRPr lang="en-US" dirty="0"/>
          </a:p>
          <a:p>
            <a:r>
              <a:rPr lang="en-US" dirty="0" smtClean="0"/>
              <a:t>Consumes more resources.</a:t>
            </a:r>
          </a:p>
          <a:p>
            <a:endParaRPr lang="en-US" dirty="0" smtClean="0"/>
          </a:p>
          <a:p>
            <a:r>
              <a:rPr lang="en-US" dirty="0" smtClean="0"/>
              <a:t>Large attack surface.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90" y="3389313"/>
            <a:ext cx="278765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Library operating system…</a:t>
            </a:r>
          </a:p>
          <a:p>
            <a:endParaRPr lang="en-US" dirty="0" smtClean="0"/>
          </a:p>
          <a:p>
            <a:r>
              <a:rPr lang="en-US" dirty="0" smtClean="0"/>
              <a:t>… On top of a </a:t>
            </a:r>
            <a:r>
              <a:rPr lang="en-US" b="1" dirty="0" smtClean="0">
                <a:solidFill>
                  <a:schemeClr val="accent2"/>
                </a:solidFill>
              </a:rPr>
              <a:t>Hypervisor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EVERYTHING in one high-level PL.</a:t>
            </a:r>
          </a:p>
          <a:p>
            <a:pPr lvl="1"/>
            <a:r>
              <a:rPr lang="en-US" dirty="0" smtClean="0"/>
              <a:t>Compile application &amp; </a:t>
            </a:r>
            <a:r>
              <a:rPr lang="en-US" dirty="0" err="1" smtClean="0"/>
              <a:t>LibOS</a:t>
            </a:r>
            <a:r>
              <a:rPr lang="en-US" dirty="0" smtClean="0"/>
              <a:t> together.</a:t>
            </a:r>
          </a:p>
          <a:p>
            <a:pPr lvl="1"/>
            <a:r>
              <a:rPr lang="en-US" dirty="0" smtClean="0"/>
              <a:t>Static Analysis &amp; Verification tools.</a:t>
            </a:r>
          </a:p>
          <a:p>
            <a:pPr lvl="1"/>
            <a:r>
              <a:rPr lang="en-US" dirty="0" smtClean="0"/>
              <a:t>Type safety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9" t="9872" r="16883" b="310"/>
          <a:stretch/>
        </p:blipFill>
        <p:spPr>
          <a:xfrm flipH="1">
            <a:off x="9784080" y="1485900"/>
            <a:ext cx="2407920" cy="485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26" y="5073968"/>
            <a:ext cx="2392614" cy="1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err="1"/>
              <a:t>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Problem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Configuration.</a:t>
            </a:r>
          </a:p>
          <a:p>
            <a:endParaRPr lang="en-US" dirty="0"/>
          </a:p>
          <a:p>
            <a:r>
              <a:rPr lang="en-US" dirty="0" smtClean="0"/>
              <a:t>Size of appliance.</a:t>
            </a:r>
          </a:p>
          <a:p>
            <a:endParaRPr lang="en-US" dirty="0" smtClean="0"/>
          </a:p>
          <a:p>
            <a:r>
              <a:rPr lang="en-US" dirty="0" smtClean="0"/>
              <a:t>Security.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Compile time!</a:t>
            </a:r>
          </a:p>
          <a:p>
            <a:endParaRPr lang="en-US" dirty="0"/>
          </a:p>
          <a:p>
            <a:r>
              <a:rPr lang="en-US" dirty="0" smtClean="0"/>
              <a:t>Order of hundreds KB!</a:t>
            </a:r>
          </a:p>
          <a:p>
            <a:endParaRPr lang="en-US" dirty="0"/>
          </a:p>
          <a:p>
            <a:r>
              <a:rPr lang="en-US" dirty="0" smtClean="0"/>
              <a:t>DCE &amp; Type-safety!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smtClean="0"/>
              <a:t> Discussion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endParaRPr lang="en-US" dirty="0" smtClean="0"/>
          </a:p>
          <a:p>
            <a:r>
              <a:rPr lang="en-US" dirty="0" smtClean="0"/>
              <a:t>Portability.</a:t>
            </a:r>
          </a:p>
          <a:p>
            <a:endParaRPr lang="en-US" dirty="0" smtClean="0"/>
          </a:p>
          <a:p>
            <a:r>
              <a:rPr lang="en-US" dirty="0" smtClean="0"/>
              <a:t>Security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smtClean="0"/>
              <a:t>Deployment &amp; resource usage.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Less good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Less fine-grained than </a:t>
            </a:r>
            <a:r>
              <a:rPr lang="en-US" dirty="0" err="1"/>
              <a:t>e</a:t>
            </a:r>
            <a:r>
              <a:rPr lang="en-US" dirty="0" err="1" smtClean="0"/>
              <a:t>xokernel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OCaml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506" r="13639" b="1"/>
          <a:stretch/>
        </p:blipFill>
        <p:spPr>
          <a:xfrm rot="21132441">
            <a:off x="8115301" y="3337559"/>
            <a:ext cx="2962329" cy="22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	Haven </a:t>
            </a:r>
            <a:r>
              <a:rPr lang="en-US" smtClean="0"/>
              <a:t>&amp; 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 smtClean="0"/>
              <a:t>Intel SGX, Separation of policies &amp; mechanisms, </a:t>
            </a:r>
            <a:r>
              <a:rPr lang="en-US" i="1" dirty="0"/>
              <a:t>M</a:t>
            </a:r>
            <a:r>
              <a:rPr lang="en-US" i="1" dirty="0" smtClean="0"/>
              <a:t>utual distrust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162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505075"/>
            <a:ext cx="5157787" cy="468631"/>
          </a:xfrm>
        </p:spPr>
        <p:txBody>
          <a:bodyPr/>
          <a:lstStyle/>
          <a:p>
            <a:r>
              <a:rPr lang="en-US" dirty="0" smtClean="0"/>
              <a:t>Because: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071083"/>
            <a:ext cx="5157787" cy="3118580"/>
          </a:xfrm>
        </p:spPr>
        <p:txBody>
          <a:bodyPr/>
          <a:lstStyle/>
          <a:p>
            <a:r>
              <a:rPr lang="en-US" dirty="0" smtClean="0"/>
              <a:t>Fast deployment.</a:t>
            </a:r>
          </a:p>
          <a:p>
            <a:r>
              <a:rPr lang="en-US" dirty="0" smtClean="0"/>
              <a:t>Low start-up cost.</a:t>
            </a:r>
          </a:p>
          <a:p>
            <a:r>
              <a:rPr lang="en-US" dirty="0" smtClean="0"/>
              <a:t>Adaptability.</a:t>
            </a:r>
          </a:p>
          <a:p>
            <a:r>
              <a:rPr lang="en-US" dirty="0" smtClean="0"/>
              <a:t>Sounds fancy.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441257"/>
            <a:ext cx="5183188" cy="596266"/>
          </a:xfrm>
        </p:spPr>
        <p:txBody>
          <a:bodyPr/>
          <a:lstStyle/>
          <a:p>
            <a:r>
              <a:rPr lang="fr-CH" dirty="0" smtClean="0"/>
              <a:t>How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works</a:t>
            </a:r>
            <a:r>
              <a:rPr lang="fr-CH" dirty="0" smtClean="0"/>
              <a:t>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1083"/>
            <a:ext cx="5183188" cy="311858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You have to share!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Co-located apps.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Wrap it!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Containers, VMs, etc.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I won’t look</a:t>
            </a:r>
            <a:r>
              <a:rPr lang="mr-IN" i="1" dirty="0" smtClean="0"/>
              <a:t>…</a:t>
            </a:r>
            <a:r>
              <a:rPr lang="fr-CH" i="1" dirty="0" smtClean="0"/>
              <a:t> I promise.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CSP privileged.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9788" y="17716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Why do people use cloud services: IaaS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</a:rPr>
              <a:t>, SaaS, PaaS, </a:t>
            </a:r>
            <a:r>
              <a:rPr lang="en-US" sz="2800" i="1" dirty="0" err="1">
                <a:solidFill>
                  <a:schemeClr val="accent3">
                    <a:lumMod val="75000"/>
                  </a:schemeClr>
                </a:solidFill>
              </a:rPr>
              <a:t>WaaS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i="1" dirty="0" err="1">
                <a:solidFill>
                  <a:schemeClr val="accent3">
                    <a:lumMod val="75000"/>
                  </a:schemeClr>
                </a:solidFill>
              </a:rPr>
              <a:t>AaaP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*?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637794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*This one is made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947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err="1" smtClean="0"/>
              <a:t>Exokernel</a:t>
            </a:r>
            <a:endParaRPr lang="en-US" dirty="0"/>
          </a:p>
          <a:p>
            <a:r>
              <a:rPr lang="en-US" dirty="0" err="1" smtClean="0"/>
              <a:t>Unikernel</a:t>
            </a:r>
            <a:endParaRPr lang="en-US" dirty="0" smtClean="0"/>
          </a:p>
          <a:p>
            <a:r>
              <a:rPr lang="en-US" dirty="0" smtClean="0"/>
              <a:t>Haven</a:t>
            </a:r>
          </a:p>
          <a:p>
            <a:r>
              <a:rPr lang="en-US" dirty="0" smtClean="0"/>
              <a:t>Research Proposal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5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mr-IN" dirty="0" smtClean="0"/>
              <a:t>…</a:t>
            </a:r>
            <a:r>
              <a:rPr lang="en-US" dirty="0" smtClean="0"/>
              <a:t>De-motivation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28899"/>
            <a:ext cx="10515600" cy="3548063"/>
          </a:xfrm>
        </p:spPr>
        <p:txBody>
          <a:bodyPr/>
          <a:lstStyle/>
          <a:p>
            <a:r>
              <a:rPr lang="en-US" dirty="0" smtClean="0"/>
              <a:t>Corrupted host?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Pirates are back!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/>
              <a:t>Malevolent host?</a:t>
            </a:r>
          </a:p>
          <a:p>
            <a:pPr lvl="1"/>
            <a:r>
              <a:rPr lang="en-US" i="1" dirty="0" smtClean="0"/>
              <a:t>“I need your data for something</a:t>
            </a:r>
            <a:r>
              <a:rPr lang="mr-IN" i="1" dirty="0" smtClean="0"/>
              <a:t>…</a:t>
            </a:r>
            <a:r>
              <a:rPr lang="en-US" i="1" dirty="0" smtClean="0"/>
              <a:t>”</a:t>
            </a:r>
            <a:endParaRPr lang="en-US" i="1" dirty="0"/>
          </a:p>
          <a:p>
            <a:r>
              <a:rPr lang="en-US" i="1" dirty="0" smtClean="0"/>
              <a:t>“Solve the rebus”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6022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But what happens to data confidentiality and IP if we have a</a:t>
            </a:r>
            <a:r>
              <a:rPr lang="mr-IN" sz="2800" i="1" dirty="0" smtClean="0">
                <a:solidFill>
                  <a:schemeClr val="accent3">
                    <a:lumMod val="75000"/>
                  </a:schemeClr>
                </a:solidFill>
              </a:rPr>
              <a:t>…</a:t>
            </a:r>
            <a:endParaRPr lang="en-US" sz="28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40" y="3154680"/>
            <a:ext cx="1319472" cy="1319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712" y="3289430"/>
            <a:ext cx="1111388" cy="1111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100" y="3360530"/>
            <a:ext cx="994767" cy="907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06" y="1760220"/>
            <a:ext cx="6724357" cy="37801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199" y="5269230"/>
            <a:ext cx="10222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 smtClean="0">
                <a:solidFill>
                  <a:schemeClr val="accent3">
                    <a:lumMod val="75000"/>
                  </a:schemeClr>
                </a:solidFill>
              </a:rPr>
              <a:t>What now?</a:t>
            </a:r>
            <a:endParaRPr lang="en-US" sz="4400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&amp; Intel SGX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4175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Why do people use Cloud services: IaaS, SaaS, PaaS, </a:t>
            </a:r>
            <a:r>
              <a:rPr lang="en-US" i="1" dirty="0" err="1" smtClean="0"/>
              <a:t>WaaS</a:t>
            </a:r>
            <a:r>
              <a:rPr lang="en-US" i="1" dirty="0" smtClean="0"/>
              <a:t> </a:t>
            </a:r>
            <a:r>
              <a:rPr lang="en-US" i="1" dirty="0" err="1" smtClean="0"/>
              <a:t>AaaP</a:t>
            </a:r>
            <a:r>
              <a:rPr lang="en-US" i="1" dirty="0" smtClean="0"/>
              <a:t>*?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Fast deployment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Low start-up cost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Pay-per-use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Adapt resources to load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Sounds fancy (like Big data, Machine learning, </a:t>
            </a:r>
            <a:r>
              <a:rPr lang="en-US" dirty="0" err="1" smtClean="0"/>
              <a:t>IoT</a:t>
            </a:r>
            <a:r>
              <a:rPr lang="en-US" dirty="0" smtClean="0"/>
              <a:t>, etc.)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37794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*This one is made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1" dirty="0" smtClean="0"/>
              <a:t>“You have to share!”</a:t>
            </a:r>
          </a:p>
          <a:p>
            <a:pPr lvl="1"/>
            <a:r>
              <a:rPr lang="en-US" dirty="0" smtClean="0"/>
              <a:t>Co-locating Apps.</a:t>
            </a:r>
          </a:p>
          <a:p>
            <a:pPr lvl="1"/>
            <a:endParaRPr lang="en-US" dirty="0"/>
          </a:p>
          <a:p>
            <a:r>
              <a:rPr lang="en-US" dirty="0" smtClean="0"/>
              <a:t>“</a:t>
            </a:r>
            <a:r>
              <a:rPr lang="en-US" i="1" dirty="0" smtClean="0"/>
              <a:t>Wrap it!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Containers, VMs, etc.</a:t>
            </a:r>
          </a:p>
          <a:p>
            <a:pPr lvl="1"/>
            <a:endParaRPr lang="en-US" dirty="0"/>
          </a:p>
          <a:p>
            <a:r>
              <a:rPr lang="en-US" dirty="0" smtClean="0"/>
              <a:t>“</a:t>
            </a:r>
            <a:r>
              <a:rPr lang="en-US" i="1" dirty="0"/>
              <a:t>I won’t look</a:t>
            </a:r>
            <a:r>
              <a:rPr lang="mr-IN" i="1" dirty="0"/>
              <a:t>…</a:t>
            </a:r>
            <a:r>
              <a:rPr lang="fr-CH" i="1" dirty="0"/>
              <a:t> I </a:t>
            </a:r>
            <a:r>
              <a:rPr lang="fr-CH" i="1" dirty="0" smtClean="0"/>
              <a:t>promise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CSP is privileged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Corrupted/malevolent host</a:t>
            </a:r>
          </a:p>
          <a:p>
            <a:endParaRPr lang="en-US" dirty="0"/>
          </a:p>
          <a:p>
            <a:r>
              <a:rPr lang="en-US" i="1" dirty="0" smtClean="0">
                <a:solidFill>
                  <a:schemeClr val="accent2"/>
                </a:solidFill>
              </a:rPr>
              <a:t>“Solve the rebus”</a:t>
            </a:r>
            <a:endParaRPr lang="en-US" i="1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863340"/>
            <a:ext cx="1319472" cy="1319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72" y="3998090"/>
            <a:ext cx="1111388" cy="1111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60" y="4069190"/>
            <a:ext cx="994767" cy="9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</a:t>
            </a:r>
            <a:r>
              <a:rPr lang="en-US" sz="2400" dirty="0" smtClean="0"/>
              <a:t>- Thanks Microsoft.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Unmodified legacy applications</a:t>
            </a:r>
          </a:p>
          <a:p>
            <a:endParaRPr lang="en-US" dirty="0"/>
          </a:p>
          <a:p>
            <a:r>
              <a:rPr lang="en-US" dirty="0" smtClean="0"/>
              <a:t>Shielded execution</a:t>
            </a:r>
          </a:p>
          <a:p>
            <a:pPr lvl="1"/>
            <a:r>
              <a:rPr lang="en-US" dirty="0" smtClean="0"/>
              <a:t>Confidentiality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endParaRPr lang="en-US" dirty="0"/>
          </a:p>
          <a:p>
            <a:r>
              <a:rPr lang="en-US" dirty="0" smtClean="0"/>
              <a:t>Leverages Intel SGX</a:t>
            </a:r>
          </a:p>
          <a:p>
            <a:pPr lvl="1"/>
            <a:r>
              <a:rPr lang="en-US" dirty="0" smtClean="0"/>
              <a:t>Provides feedback.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39" y="1342800"/>
            <a:ext cx="5254395" cy="5254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19" y="2797797"/>
            <a:ext cx="3176833" cy="1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8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	Intel Software Guard Extension (SGX)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78045"/>
          </a:xfrm>
        </p:spPr>
        <p:txBody>
          <a:bodyPr>
            <a:normAutofit/>
          </a:bodyPr>
          <a:lstStyle/>
          <a:p>
            <a:r>
              <a:rPr lang="en-US" dirty="0" smtClean="0"/>
              <a:t>Enclaves</a:t>
            </a:r>
          </a:p>
          <a:p>
            <a:pPr lvl="1"/>
            <a:r>
              <a:rPr lang="en-US" dirty="0" smtClean="0"/>
              <a:t>Portion of user address space.</a:t>
            </a:r>
          </a:p>
          <a:p>
            <a:pPr lvl="1"/>
            <a:r>
              <a:rPr lang="en-US" dirty="0" smtClean="0"/>
              <a:t>Protected against modification…</a:t>
            </a:r>
          </a:p>
          <a:p>
            <a:pPr lvl="1"/>
            <a:r>
              <a:rPr lang="en-US" dirty="0" smtClean="0"/>
              <a:t>… even from privileged code!</a:t>
            </a:r>
          </a:p>
          <a:p>
            <a:pPr lvl="1"/>
            <a:endParaRPr lang="en-US" dirty="0"/>
          </a:p>
          <a:p>
            <a:r>
              <a:rPr lang="en-US" dirty="0" smtClean="0"/>
              <a:t>CPU in enclave mode</a:t>
            </a:r>
          </a:p>
          <a:p>
            <a:pPr lvl="1"/>
            <a:r>
              <a:rPr lang="en-US" dirty="0" smtClean="0"/>
              <a:t>EPC.</a:t>
            </a:r>
          </a:p>
          <a:p>
            <a:pPr lvl="1"/>
            <a:r>
              <a:rPr lang="en-US" dirty="0" smtClean="0"/>
              <a:t>Encrypted traffic to DRAM.</a:t>
            </a:r>
          </a:p>
          <a:p>
            <a:endParaRPr lang="en-US" dirty="0"/>
          </a:p>
          <a:p>
            <a:r>
              <a:rPr lang="en-US" dirty="0" smtClean="0"/>
              <a:t>Attestation mechanism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App must know about SGX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Before loading nothing </a:t>
            </a:r>
            <a:r>
              <a:rPr lang="en-US" smtClean="0">
                <a:solidFill>
                  <a:schemeClr val="accent2"/>
                </a:solidFill>
              </a:rPr>
              <a:t>is safe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smtClean="0">
                <a:solidFill>
                  <a:schemeClr val="accent2"/>
                </a:solidFill>
              </a:rPr>
              <a:t>Iago attacks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err="1" smtClean="0">
                <a:solidFill>
                  <a:schemeClr val="accent2"/>
                </a:solidFill>
              </a:rPr>
              <a:t>DoS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8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>
            <a:off x="5633365" y="254535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175873" y="2544290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17" y="3320540"/>
            <a:ext cx="661753" cy="66014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89" y="1984915"/>
            <a:ext cx="900260" cy="6691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49" y="1976705"/>
            <a:ext cx="952107" cy="95210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95" y="2010820"/>
            <a:ext cx="951067" cy="951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 (biased) Timeline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535812" y="3186722"/>
            <a:ext cx="8154185" cy="181"/>
          </a:xfrm>
          <a:prstGeom prst="straightConnector1">
            <a:avLst/>
          </a:prstGeom>
          <a:ln w="698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556951"/>
            <a:ext cx="2716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accent3"/>
                </a:solidFill>
              </a:rPr>
              <a:t>Computer World: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069492"/>
            <a:ext cx="254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OS abstractions:</a:t>
            </a:r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550369" y="247190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34855" y="5903212"/>
            <a:ext cx="8154185" cy="181"/>
          </a:xfrm>
          <a:prstGeom prst="straightConnector1">
            <a:avLst/>
          </a:prstGeom>
          <a:ln w="698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25173" y="2531590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98002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68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0491">
            <a:off x="2144402" y="2447843"/>
            <a:ext cx="800691" cy="37275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646500" y="2554328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11161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77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216">
            <a:off x="3651186" y="2341733"/>
            <a:ext cx="424939" cy="46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37148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61" y="2445709"/>
            <a:ext cx="429318" cy="42931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5188865" y="254535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79513" y="61613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85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9127">
            <a:off x="4937708" y="2501560"/>
            <a:ext cx="436972" cy="30171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928894" y="2528072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19542" y="61441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91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0815">
            <a:off x="6469035" y="2305407"/>
            <a:ext cx="428991" cy="50556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7586415" y="2529641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5917" y="6135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95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5549">
            <a:off x="6813901" y="2400816"/>
            <a:ext cx="496421" cy="49642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7499">
            <a:off x="8116728" y="2179176"/>
            <a:ext cx="1188563" cy="11885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5278">
            <a:off x="7159978" y="2113034"/>
            <a:ext cx="788513" cy="78851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1322">
            <a:off x="7534920" y="2463052"/>
            <a:ext cx="688948" cy="6889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4393">
            <a:off x="8899230" y="1553689"/>
            <a:ext cx="1531593" cy="15315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917">
            <a:off x="7857221" y="1955560"/>
            <a:ext cx="638387" cy="63838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08" y="2984024"/>
            <a:ext cx="754410" cy="4614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73" y="2660355"/>
            <a:ext cx="1210071" cy="2783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24" y="2986230"/>
            <a:ext cx="614291" cy="614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004">
            <a:off x="8925967" y="3378320"/>
            <a:ext cx="514378" cy="61204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50415" y="2491541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294566" y="61353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2050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4403">
            <a:off x="7867426" y="3465980"/>
            <a:ext cx="1154041" cy="39006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3" y="3090876"/>
            <a:ext cx="938693" cy="40961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17" y="3140260"/>
            <a:ext cx="1215479" cy="23094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961861" y="61750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70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92" y="4758089"/>
            <a:ext cx="1080373" cy="108037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424013" y="61679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88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79513" y="4982330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POSIX</a:t>
            </a:r>
            <a:endParaRPr lang="en-US" sz="3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0916605" y="282926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>
                <a:solidFill>
                  <a:schemeClr val="accent3"/>
                </a:solidFill>
              </a:rPr>
              <a:t>…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61434" y="556378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>
                <a:solidFill>
                  <a:schemeClr val="accent3"/>
                </a:solidFill>
              </a:rPr>
              <a:t>…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9520442">
            <a:off x="10650113" y="4911171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My Graduation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62" y="4795837"/>
            <a:ext cx="1840745" cy="184074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81" y="4275512"/>
            <a:ext cx="981512" cy="98151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838" y="2938710"/>
            <a:ext cx="471013" cy="4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Apps &amp; OS: A Divorce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345"/>
          </a:xfrm>
        </p:spPr>
        <p:txBody>
          <a:bodyPr>
            <a:normAutofit/>
          </a:bodyPr>
          <a:lstStyle/>
          <a:p>
            <a:r>
              <a:rPr lang="en-US" dirty="0" smtClean="0"/>
              <a:t>Non-flexible abstractions</a:t>
            </a:r>
          </a:p>
          <a:p>
            <a:pPr lvl="1"/>
            <a:r>
              <a:rPr lang="en-US" dirty="0" smtClean="0"/>
              <a:t>Frameworks.</a:t>
            </a:r>
          </a:p>
          <a:p>
            <a:pPr lvl="1"/>
            <a:r>
              <a:rPr lang="en-US" dirty="0" smtClean="0"/>
              <a:t>User-level (re-)implementations.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Non-satisfactory performances</a:t>
            </a:r>
          </a:p>
          <a:p>
            <a:pPr lvl="1"/>
            <a:r>
              <a:rPr lang="en-US" dirty="0" smtClean="0"/>
              <a:t>Kernel bypasses.</a:t>
            </a:r>
          </a:p>
          <a:p>
            <a:pPr lvl="1"/>
            <a:endParaRPr lang="en-US" dirty="0"/>
          </a:p>
          <a:p>
            <a:r>
              <a:rPr lang="en-US" dirty="0" smtClean="0"/>
              <a:t>Security model evolved</a:t>
            </a:r>
          </a:p>
          <a:p>
            <a:pPr lvl="1"/>
            <a:r>
              <a:rPr lang="en-US" i="1" dirty="0"/>
              <a:t>“Pirates are back</a:t>
            </a:r>
            <a:r>
              <a:rPr lang="en-US" i="1" dirty="0" smtClean="0"/>
              <a:t>!”</a:t>
            </a:r>
          </a:p>
          <a:p>
            <a:pPr lvl="1"/>
            <a:r>
              <a:rPr lang="en-US" i="1" dirty="0" smtClean="0"/>
              <a:t>“Don’t trust the Cloud</a:t>
            </a:r>
            <a:r>
              <a:rPr lang="mr-IN" i="1" dirty="0" smtClean="0"/>
              <a:t>…</a:t>
            </a:r>
            <a:r>
              <a:rPr lang="fr-CH" i="1" dirty="0" smtClean="0"/>
              <a:t> or ANYTHING</a:t>
            </a:r>
            <a:r>
              <a:rPr lang="en-US" i="1" dirty="0" smtClean="0"/>
              <a:t>!”</a:t>
            </a:r>
          </a:p>
          <a:p>
            <a:pPr lvl="1"/>
            <a:r>
              <a:rPr lang="en-US" i="1" dirty="0" smtClean="0"/>
              <a:t>“You’re worth less than the data you produce.”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60" y="314198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Desired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i="1" dirty="0" smtClean="0"/>
              <a:t>What do we really want from a modern kernel?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i="1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Performance for heterogeneous applications.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Ease of deployment, e.g., for Cloud platforms.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Support modern security model, e.g., bi-directional isolation.</a:t>
            </a:r>
          </a:p>
        </p:txBody>
      </p:sp>
    </p:spTree>
    <p:extLst>
      <p:ext uri="{BB962C8B-B14F-4D97-AF65-F5344CB8AC3E}">
        <p14:creationId xmlns:p14="http://schemas.microsoft.com/office/powerpoint/2010/main" val="19639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How can we achieve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48939"/>
            <a:ext cx="5181600" cy="32280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Performance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Deployment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948939"/>
            <a:ext cx="5181600" cy="3228024"/>
          </a:xfrm>
        </p:spPr>
        <p:txBody>
          <a:bodyPr/>
          <a:lstStyle/>
          <a:p>
            <a:r>
              <a:rPr lang="en-US" dirty="0" err="1" smtClean="0"/>
              <a:t>Exokernel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Unikernel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7260" y="1520190"/>
            <a:ext cx="10416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chemeClr val="accent3">
                    <a:lumMod val="75000"/>
                  </a:schemeClr>
                </a:solidFill>
              </a:rPr>
              <a:t>Claim: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All three requirements can be satisfied with a common set of design principles!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Exokernel</a:t>
            </a:r>
            <a:r>
              <a:rPr lang="en-US" dirty="0" smtClean="0"/>
              <a:t> &amp;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 smtClean="0"/>
              <a:t>End-to-End, Separation of protection &amp; management</a:t>
            </a:r>
          </a:p>
          <a:p>
            <a:pPr algn="ctr"/>
            <a:r>
              <a:rPr lang="en-US" i="1" dirty="0" smtClean="0"/>
              <a:t>Separation of policies &amp; mechanisms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838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3509804"/>
            <a:ext cx="3765550" cy="2824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54" y="5379628"/>
            <a:ext cx="5120642" cy="1280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Problem</a:t>
            </a:r>
            <a:r>
              <a:rPr lang="en-US" dirty="0" smtClean="0"/>
              <a:t>: </a:t>
            </a:r>
            <a:r>
              <a:rPr lang="en-US" i="1" dirty="0" smtClean="0"/>
              <a:t>No single, fixed, implementation for high-level abstractions can provide best performance for ALL applications.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u="sng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So, what can we do now?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Answer</a:t>
            </a:r>
            <a:r>
              <a:rPr lang="en-US" dirty="0" smtClean="0"/>
              <a:t>: Surrender! Just don’t try to do it!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7365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49693"/>
            <a:ext cx="5157787" cy="823912"/>
          </a:xfrm>
        </p:spPr>
        <p:txBody>
          <a:bodyPr/>
          <a:lstStyle/>
          <a:p>
            <a:r>
              <a:rPr lang="en-US" dirty="0" smtClean="0"/>
              <a:t>Principle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73605"/>
            <a:ext cx="5157787" cy="3895725"/>
          </a:xfrm>
        </p:spPr>
        <p:txBody>
          <a:bodyPr>
            <a:normAutofit/>
          </a:bodyPr>
          <a:lstStyle/>
          <a:p>
            <a:r>
              <a:rPr lang="en-US" dirty="0" smtClean="0"/>
              <a:t>End-to-End</a:t>
            </a:r>
          </a:p>
          <a:p>
            <a:endParaRPr lang="en-US" dirty="0" smtClean="0"/>
          </a:p>
          <a:p>
            <a:r>
              <a:rPr lang="en-US" dirty="0" smtClean="0"/>
              <a:t>Sep. protection &amp; management</a:t>
            </a:r>
          </a:p>
          <a:p>
            <a:endParaRPr lang="en-US" dirty="0"/>
          </a:p>
          <a:p>
            <a:r>
              <a:rPr lang="en-US" dirty="0" smtClean="0"/>
              <a:t>Avoid management</a:t>
            </a:r>
          </a:p>
          <a:p>
            <a:endParaRPr lang="en-US" dirty="0"/>
          </a:p>
          <a:p>
            <a:r>
              <a:rPr lang="en-US" dirty="0" smtClean="0"/>
              <a:t>Sep. policies &amp; mechanisms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49693"/>
            <a:ext cx="5183188" cy="823912"/>
          </a:xfrm>
        </p:spPr>
        <p:txBody>
          <a:bodyPr/>
          <a:lstStyle/>
          <a:p>
            <a:r>
              <a:rPr lang="en-US" dirty="0" smtClean="0"/>
              <a:t>Translates to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3605"/>
            <a:ext cx="5852160" cy="3632835"/>
          </a:xfrm>
        </p:spPr>
        <p:txBody>
          <a:bodyPr/>
          <a:lstStyle/>
          <a:p>
            <a:r>
              <a:rPr lang="en-US" dirty="0" smtClean="0"/>
              <a:t>App-level physical resource </a:t>
            </a:r>
            <a:r>
              <a:rPr lang="en-US" dirty="0" err="1" smtClean="0"/>
              <a:t>mgmt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Securely expose all hardware</a:t>
            </a:r>
          </a:p>
          <a:p>
            <a:endParaRPr lang="en-US" dirty="0" smtClean="0"/>
          </a:p>
          <a:p>
            <a:r>
              <a:rPr lang="en-US" dirty="0" smtClean="0"/>
              <a:t>Use physical names</a:t>
            </a:r>
          </a:p>
          <a:p>
            <a:endParaRPr lang="en-US" dirty="0"/>
          </a:p>
          <a:p>
            <a:r>
              <a:rPr lang="en-US" dirty="0" smtClean="0"/>
              <a:t>Secure bindings mechanisms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1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939</TotalTime>
  <Words>700</Words>
  <Application>Microsoft Macintosh PowerPoint</Application>
  <PresentationFormat>Widescreen</PresentationFormat>
  <Paragraphs>231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Mangal</vt:lpstr>
      <vt:lpstr>Arial</vt:lpstr>
      <vt:lpstr>Office Theme</vt:lpstr>
      <vt:lpstr>OS Design When the OS Cannot Be Trusted</vt:lpstr>
      <vt:lpstr> Outline</vt:lpstr>
      <vt:lpstr> A (biased) Timeline</vt:lpstr>
      <vt:lpstr> Apps &amp; OS: A Divorce</vt:lpstr>
      <vt:lpstr> Desired Features</vt:lpstr>
      <vt:lpstr> How can we achieve this?</vt:lpstr>
      <vt:lpstr>Exokernel &amp; Performance</vt:lpstr>
      <vt:lpstr> Motivation</vt:lpstr>
      <vt:lpstr> Exokernel Design</vt:lpstr>
      <vt:lpstr> Exokernel Architecture</vt:lpstr>
      <vt:lpstr> Exokernel Mechanisms</vt:lpstr>
      <vt:lpstr> Exokernel Discussion</vt:lpstr>
      <vt:lpstr>Unikernels &amp; The Cloud</vt:lpstr>
      <vt:lpstr> Motivation</vt:lpstr>
      <vt:lpstr> Unikernel Design</vt:lpstr>
      <vt:lpstr> Unikernels</vt:lpstr>
      <vt:lpstr> Unikernel Discussion</vt:lpstr>
      <vt:lpstr> Haven &amp; Security</vt:lpstr>
      <vt:lpstr> Motivation…</vt:lpstr>
      <vt:lpstr> …De-motivation</vt:lpstr>
      <vt:lpstr> Haven &amp; Intel SGX</vt:lpstr>
      <vt:lpstr> How it works</vt:lpstr>
      <vt:lpstr> Haven - Thanks Microsoft.</vt:lpstr>
      <vt:lpstr> Intel Software Guard Extension (SGX)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357</cp:revision>
  <dcterms:created xsi:type="dcterms:W3CDTF">2017-06-16T08:24:22Z</dcterms:created>
  <dcterms:modified xsi:type="dcterms:W3CDTF">2017-06-22T18:30:39Z</dcterms:modified>
</cp:coreProperties>
</file>